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1"/>
  </p:sldMasterIdLst>
  <p:notesMasterIdLst>
    <p:notesMasterId r:id="rId20"/>
  </p:notesMasterIdLst>
  <p:handoutMasterIdLst>
    <p:handoutMasterId r:id="rId21"/>
  </p:handoutMasterIdLst>
  <p:sldIdLst>
    <p:sldId id="354" r:id="rId2"/>
    <p:sldId id="358" r:id="rId3"/>
    <p:sldId id="343" r:id="rId4"/>
    <p:sldId id="344" r:id="rId5"/>
    <p:sldId id="342" r:id="rId6"/>
    <p:sldId id="345" r:id="rId7"/>
    <p:sldId id="359" r:id="rId8"/>
    <p:sldId id="361" r:id="rId9"/>
    <p:sldId id="363" r:id="rId10"/>
    <p:sldId id="364" r:id="rId11"/>
    <p:sldId id="365" r:id="rId12"/>
    <p:sldId id="366" r:id="rId13"/>
    <p:sldId id="367" r:id="rId14"/>
    <p:sldId id="348" r:id="rId15"/>
    <p:sldId id="353" r:id="rId16"/>
    <p:sldId id="352" r:id="rId17"/>
    <p:sldId id="351" r:id="rId18"/>
    <p:sldId id="350" r:id="rId19"/>
  </p:sldIdLst>
  <p:sldSz cx="9144000" cy="6858000" type="screen4x3"/>
  <p:notesSz cx="6735763" cy="9799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o.thi.thanh.huyen" initials="d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FF99"/>
    <a:srgbClr val="006600"/>
    <a:srgbClr val="0057FF"/>
    <a:srgbClr val="7CBAFF"/>
    <a:srgbClr val="087E7A"/>
    <a:srgbClr val="05FFBB"/>
    <a:srgbClr val="7DFF24"/>
    <a:srgbClr val="063430"/>
    <a:srgbClr val="29A06C"/>
    <a:srgbClr val="103F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 autoAdjust="0"/>
    <p:restoredTop sz="92405" autoAdjust="0"/>
  </p:normalViewPr>
  <p:slideViewPr>
    <p:cSldViewPr>
      <p:cViewPr varScale="1">
        <p:scale>
          <a:sx n="107" d="100"/>
          <a:sy n="107" d="100"/>
        </p:scale>
        <p:origin x="174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465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05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4763" y="0"/>
            <a:ext cx="2919412" cy="4905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4E9A4B1F-9E1A-425A-96C8-88795A37C2D3}" type="datetimeFigureOut">
              <a:rPr lang="en-US"/>
              <a:pPr>
                <a:defRPr/>
              </a:pPr>
              <a:t>17/04/2018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07513"/>
            <a:ext cx="2919413" cy="4905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4763" y="9307513"/>
            <a:ext cx="2919412" cy="4905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61A8EE6-1AC3-43C8-A3C1-BD1D2E8CA5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260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9413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14763" y="0"/>
            <a:ext cx="2919412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735013"/>
            <a:ext cx="4897437" cy="36750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100" y="4654550"/>
            <a:ext cx="5389563" cy="441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07513"/>
            <a:ext cx="2919413" cy="490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14763" y="9307513"/>
            <a:ext cx="2919412" cy="490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BDCE422A-C3C5-4AD0-A8B9-C09FA15B02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4405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232AEC6-3368-4E8C-81D1-10DEC420D1C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2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CE422A-C3C5-4AD0-A8B9-C09FA15B0221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97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jpeg"/><Relationship Id="rId7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4.jpeg"/><Relationship Id="rId10" Type="http://schemas.openxmlformats.org/officeDocument/2006/relationships/image" Target="../media/image1.png"/><Relationship Id="rId4" Type="http://schemas.microsoft.com/office/2007/relationships/hdphoto" Target="../media/hdphoto1.wdp"/><Relationship Id="rId9" Type="http://schemas.openxmlformats.org/officeDocument/2006/relationships/image" Target="../media/image6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2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685800" y="1828800"/>
            <a:ext cx="7772400" cy="1143000"/>
          </a:xfrm>
        </p:spPr>
        <p:txBody>
          <a:bodyPr anchor="ctr"/>
          <a:lstStyle>
            <a:lvl1pPr>
              <a:defRPr>
                <a:solidFill>
                  <a:srgbClr val="008000"/>
                </a:solidFill>
              </a:defRPr>
            </a:lvl1pPr>
          </a:lstStyle>
          <a:p>
            <a:r>
              <a:rPr lang="en-US" dirty="0"/>
              <a:t>Click to edit Master title </a:t>
            </a:r>
            <a:r>
              <a:rPr lang="en-US" dirty="0" smtClean="0"/>
              <a:t>style</a:t>
            </a:r>
            <a:endParaRPr lang="en-US" dirty="0"/>
          </a:p>
        </p:txBody>
      </p:sp>
      <p:sp>
        <p:nvSpPr>
          <p:cNvPr id="20493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ctr"/>
          <a:lstStyle>
            <a:lvl1pPr marL="0" indent="0" algn="ctr">
              <a:buFont typeface="Wingdings" pitchFamily="2" charset="2"/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381000" y="73273"/>
            <a:ext cx="2286000" cy="761024"/>
          </a:xfrm>
          <a:prstGeom prst="rect">
            <a:avLst/>
          </a:prstGeom>
        </p:spPr>
      </p:pic>
      <p:pic>
        <p:nvPicPr>
          <p:cNvPr id="13" name="Picture 12" descr="kinh te vietnam 3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4054"/>
          <a:stretch/>
        </p:blipFill>
        <p:spPr>
          <a:xfrm>
            <a:off x="6637541" y="15581"/>
            <a:ext cx="1250762" cy="921257"/>
          </a:xfrm>
          <a:prstGeom prst="rect">
            <a:avLst/>
          </a:prstGeom>
        </p:spPr>
      </p:pic>
      <p:pic>
        <p:nvPicPr>
          <p:cNvPr id="21" name="Picture 20" descr="aaf9b43dbf-1-aa-a.jpg"/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538" y="0"/>
            <a:ext cx="1250462" cy="939235"/>
          </a:xfrm>
          <a:prstGeom prst="rect">
            <a:avLst/>
          </a:prstGeom>
        </p:spPr>
      </p:pic>
      <p:pic>
        <p:nvPicPr>
          <p:cNvPr id="23" name="Picture 22" descr="vietnam-city-saigon-river-evening-world-web.jpg"/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468" b="18522"/>
          <a:stretch/>
        </p:blipFill>
        <p:spPr>
          <a:xfrm>
            <a:off x="3105622" y="0"/>
            <a:ext cx="2206362" cy="937846"/>
          </a:xfrm>
          <a:prstGeom prst="rect">
            <a:avLst/>
          </a:prstGeom>
        </p:spPr>
      </p:pic>
      <p:pic>
        <p:nvPicPr>
          <p:cNvPr id="26" name="Picture 25" descr="loi nhuan ngan hang 2.jpg"/>
          <p:cNvPicPr>
            <a:picLocks noChangeAspect="1"/>
          </p:cNvPicPr>
          <p:nvPr userDrawn="1"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87" b="170"/>
          <a:stretch/>
        </p:blipFill>
        <p:spPr>
          <a:xfrm>
            <a:off x="5317718" y="0"/>
            <a:ext cx="1313774" cy="936246"/>
          </a:xfrm>
          <a:prstGeom prst="rect">
            <a:avLst/>
          </a:prstGeom>
        </p:spPr>
      </p:pic>
      <p:sp>
        <p:nvSpPr>
          <p:cNvPr id="31" name="Rectangle 30"/>
          <p:cNvSpPr/>
          <p:nvPr userDrawn="1"/>
        </p:nvSpPr>
        <p:spPr bwMode="auto">
          <a:xfrm>
            <a:off x="0" y="955195"/>
            <a:ext cx="9144000" cy="45719"/>
          </a:xfrm>
          <a:prstGeom prst="rect">
            <a:avLst/>
          </a:prstGeom>
          <a:solidFill>
            <a:srgbClr val="0066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rgbClr val="008000"/>
              </a:solidFill>
              <a:effectLst/>
              <a:latin typeface="Tahoma" pitchFamily="34" charset="0"/>
            </a:endParaRPr>
          </a:p>
        </p:txBody>
      </p:sp>
      <p:sp>
        <p:nvSpPr>
          <p:cNvPr id="15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6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10" cstate="print"/>
          <a:stretch>
            <a:fillRect/>
          </a:stretch>
        </p:blipFill>
        <p:spPr>
          <a:xfrm flipV="1">
            <a:off x="0" y="6553199"/>
            <a:ext cx="9144000" cy="304811"/>
          </a:xfrm>
          <a:prstGeom prst="rect">
            <a:avLst/>
          </a:prstGeom>
        </p:spPr>
      </p:pic>
      <p:sp>
        <p:nvSpPr>
          <p:cNvPr id="25" name="Rectangle 12"/>
          <p:cNvSpPr txBox="1">
            <a:spLocks noChangeArrowheads="1"/>
          </p:cNvSpPr>
          <p:nvPr userDrawn="1"/>
        </p:nvSpPr>
        <p:spPr bwMode="auto">
          <a:xfrm>
            <a:off x="3429000" y="6412860"/>
            <a:ext cx="54102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8000"/>
                </a:solidFill>
                <a:latin typeface="Arial"/>
                <a:ea typeface="+mj-ea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r"/>
            <a:r>
              <a:rPr lang="en-US" sz="1100" dirty="0" err="1" smtClean="0">
                <a:solidFill>
                  <a:srgbClr val="FFFFFF"/>
                </a:solidFill>
              </a:rPr>
              <a:t>www.rta.vn</a:t>
            </a:r>
            <a:r>
              <a:rPr lang="en-US" sz="1100" dirty="0" smtClean="0">
                <a:solidFill>
                  <a:srgbClr val="FFFFFF"/>
                </a:solidFill>
              </a:rPr>
              <a:t> </a:t>
            </a:r>
            <a:endParaRPr lang="en-US" sz="1100" dirty="0">
              <a:solidFill>
                <a:srgbClr val="FFFFFF"/>
              </a:solidFill>
            </a:endParaRPr>
          </a:p>
        </p:txBody>
      </p:sp>
      <p:sp>
        <p:nvSpPr>
          <p:cNvPr id="27" name="Rectangle 12"/>
          <p:cNvSpPr txBox="1">
            <a:spLocks noChangeArrowheads="1"/>
          </p:cNvSpPr>
          <p:nvPr userDrawn="1"/>
        </p:nvSpPr>
        <p:spPr bwMode="auto">
          <a:xfrm>
            <a:off x="228600" y="6419614"/>
            <a:ext cx="2070229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8000"/>
                </a:solidFill>
                <a:latin typeface="Arial"/>
                <a:ea typeface="+mj-ea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l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</a:rPr>
              <a:t>Real-Time Analytics</a:t>
            </a:r>
            <a:endParaRPr lang="en-US" sz="11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7A7367-B71F-4A00-B5B0-9270EE1567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7175" y="304800"/>
            <a:ext cx="1947863" cy="58277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04800"/>
            <a:ext cx="5692775" cy="58277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F16B6C-EA62-48A9-9A17-704C6FE0CD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>
                <a:srgbClr val="006600"/>
              </a:buClr>
              <a:buFont typeface="Wingdings" charset="2"/>
              <a:buChar char="n"/>
              <a:defRPr/>
            </a:lvl1pPr>
            <a:lvl2pPr>
              <a:buClr>
                <a:srgbClr val="006600"/>
              </a:buClr>
              <a:defRPr/>
            </a:lvl2pPr>
            <a:lvl3pPr>
              <a:buClr>
                <a:srgbClr val="006600"/>
              </a:buClr>
              <a:defRPr/>
            </a:lvl3pPr>
            <a:lvl4pPr>
              <a:buClr>
                <a:srgbClr val="006600"/>
              </a:buClr>
              <a:defRPr/>
            </a:lvl4pPr>
            <a:lvl5pPr>
              <a:buClr>
                <a:srgbClr val="006600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229600" y="6524035"/>
            <a:ext cx="609600" cy="299156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1CC371-FE3C-4739-8BCB-47CB61B78F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CC68F3-C69F-47B7-A6F5-54ACB99D1CD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524000"/>
            <a:ext cx="3810000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524000"/>
            <a:ext cx="3810000" cy="46085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11E980-1EAD-4232-831D-25DB687B09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CA7006-0882-4328-9585-8FD4682C86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4EFFE0-C620-4A3A-A779-BE3352D3D04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3FC6E1-6D24-4C64-9044-FB8299A8E4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2A5347-9B67-4AE0-AC78-5BD716CC4A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D1C5C6-AC29-48B7-9645-89FDFC24BF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8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9467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 flipV="1">
            <a:off x="0" y="6553199"/>
            <a:ext cx="9144000" cy="304811"/>
          </a:xfrm>
          <a:prstGeom prst="rect">
            <a:avLst/>
          </a:prstGeom>
        </p:spPr>
      </p:pic>
      <p:sp>
        <p:nvSpPr>
          <p:cNvPr id="1026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304800"/>
            <a:ext cx="779303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0" y="1524000"/>
            <a:ext cx="7772400" cy="4608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cxnSp>
        <p:nvCxnSpPr>
          <p:cNvPr id="1033" name="Straight Connector 8"/>
          <p:cNvCxnSpPr>
            <a:cxnSpLocks noChangeShapeType="1"/>
          </p:cNvCxnSpPr>
          <p:nvPr userDrawn="1"/>
        </p:nvCxnSpPr>
        <p:spPr bwMode="auto">
          <a:xfrm>
            <a:off x="228600" y="1371600"/>
            <a:ext cx="8686800" cy="0"/>
          </a:xfrm>
          <a:prstGeom prst="line">
            <a:avLst/>
          </a:prstGeom>
          <a:noFill/>
          <a:ln w="19050" algn="ctr">
            <a:solidFill>
              <a:srgbClr val="006600"/>
            </a:solidFill>
            <a:round/>
            <a:headEnd/>
            <a:tailEnd/>
          </a:ln>
        </p:spPr>
      </p:cxnSp>
      <p:sp>
        <p:nvSpPr>
          <p:cNvPr id="9" name="Rectangle 12"/>
          <p:cNvSpPr txBox="1">
            <a:spLocks noChangeArrowheads="1"/>
          </p:cNvSpPr>
          <p:nvPr userDrawn="1"/>
        </p:nvSpPr>
        <p:spPr bwMode="auto">
          <a:xfrm>
            <a:off x="3429000" y="6412860"/>
            <a:ext cx="4965829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8000"/>
                </a:solidFill>
                <a:latin typeface="Arial"/>
                <a:ea typeface="+mj-ea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r"/>
            <a:r>
              <a:rPr lang="en-US" sz="1100" dirty="0" err="1" smtClean="0">
                <a:solidFill>
                  <a:srgbClr val="FFFFFF"/>
                </a:solidFill>
              </a:rPr>
              <a:t>www.rta.vn</a:t>
            </a:r>
            <a:r>
              <a:rPr lang="en-US" sz="1100" dirty="0" smtClean="0">
                <a:solidFill>
                  <a:srgbClr val="FFFFFF"/>
                </a:solidFill>
              </a:rPr>
              <a:t> </a:t>
            </a:r>
            <a:endParaRPr lang="en-US" sz="1100" dirty="0">
              <a:solidFill>
                <a:srgbClr val="FFFFFF"/>
              </a:solidFill>
            </a:endParaRPr>
          </a:p>
        </p:txBody>
      </p:sp>
      <p:sp>
        <p:nvSpPr>
          <p:cNvPr id="19" name="Rectangle 12"/>
          <p:cNvSpPr txBox="1">
            <a:spLocks noChangeArrowheads="1"/>
          </p:cNvSpPr>
          <p:nvPr userDrawn="1"/>
        </p:nvSpPr>
        <p:spPr bwMode="auto">
          <a:xfrm>
            <a:off x="228600" y="6419614"/>
            <a:ext cx="2070229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8000"/>
                </a:solidFill>
                <a:latin typeface="Arial"/>
                <a:ea typeface="+mj-ea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l"/>
            <a:r>
              <a:rPr lang="en-US" sz="1100" dirty="0" smtClean="0">
                <a:solidFill>
                  <a:schemeClr val="bg1">
                    <a:lumMod val="85000"/>
                  </a:schemeClr>
                </a:solidFill>
              </a:rPr>
              <a:t>Real-Time Analytics</a:t>
            </a:r>
            <a:endParaRPr lang="en-US" sz="11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1" name="Rectangle 12"/>
          <p:cNvSpPr txBox="1">
            <a:spLocks noChangeArrowheads="1"/>
          </p:cNvSpPr>
          <p:nvPr userDrawn="1"/>
        </p:nvSpPr>
        <p:spPr bwMode="auto">
          <a:xfrm>
            <a:off x="8296603" y="6477000"/>
            <a:ext cx="317629" cy="393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8000"/>
                </a:solidFill>
                <a:latin typeface="Arial"/>
                <a:ea typeface="+mj-ea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r"/>
            <a:r>
              <a:rPr lang="en-US" sz="1100" dirty="0" smtClean="0">
                <a:solidFill>
                  <a:srgbClr val="FFFFFF"/>
                </a:solidFill>
              </a:rPr>
              <a:t>|</a:t>
            </a:r>
            <a:endParaRPr lang="en-US" sz="1100" dirty="0">
              <a:solidFill>
                <a:srgbClr val="FFFFFF"/>
              </a:solidFill>
            </a:endParaRPr>
          </a:p>
        </p:txBody>
      </p:sp>
      <p:sp>
        <p:nvSpPr>
          <p:cNvPr id="19469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82000" y="6486070"/>
            <a:ext cx="533400" cy="333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050" b="1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24F2890-BD1A-4E0A-931F-992838180C6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ransition>
    <p:fade/>
  </p:transition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800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8000"/>
        </a:buClr>
        <a:buSzPct val="60000"/>
        <a:buFont typeface="Wingdings" pitchFamily="2" charset="2"/>
        <a:buChar char="n"/>
        <a:defRPr sz="2800">
          <a:solidFill>
            <a:schemeClr val="tx1"/>
          </a:solidFill>
          <a:latin typeface="+mj-lt"/>
          <a:ea typeface="+mn-ea"/>
          <a:cs typeface="Arial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8000"/>
        </a:buClr>
        <a:buSzPct val="55000"/>
        <a:buFont typeface="Wingdings" pitchFamily="2" charset="2"/>
        <a:buChar char="n"/>
        <a:defRPr sz="2400">
          <a:solidFill>
            <a:schemeClr val="tx1"/>
          </a:solidFill>
          <a:latin typeface="+mj-lt"/>
          <a:cs typeface="Arial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8000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j-lt"/>
          <a:cs typeface="Arial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8000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j-lt"/>
          <a:cs typeface="Arial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8000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j-lt"/>
          <a:cs typeface="Arial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Tahoma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Tahoma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Tahoma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Tahoma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ta.vn/" TargetMode="External"/><Relationship Id="rId2" Type="http://schemas.openxmlformats.org/officeDocument/2006/relationships/hyperlink" Target="mailto:info@rta.v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ChangeArrowheads="1"/>
          </p:cNvSpPr>
          <p:nvPr/>
        </p:nvSpPr>
        <p:spPr bwMode="auto">
          <a:xfrm>
            <a:off x="685800" y="1371600"/>
            <a:ext cx="77724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endParaRPr lang="en-US" b="1">
              <a:solidFill>
                <a:schemeClr val="tx2"/>
              </a:solidFill>
              <a:latin typeface="Arial" charset="0"/>
            </a:endParaRPr>
          </a:p>
        </p:txBody>
      </p:sp>
      <p:sp>
        <p:nvSpPr>
          <p:cNvPr id="3076" name="Rectangle 3"/>
          <p:cNvSpPr>
            <a:spLocks noChangeArrowheads="1"/>
          </p:cNvSpPr>
          <p:nvPr/>
        </p:nvSpPr>
        <p:spPr bwMode="auto">
          <a:xfrm>
            <a:off x="1371600" y="6019800"/>
            <a:ext cx="6400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  <a:buClr>
                <a:srgbClr val="CC3300"/>
              </a:buClr>
              <a:buSzPct val="60000"/>
              <a:buFont typeface="Wingdings" pitchFamily="2" charset="2"/>
              <a:buNone/>
            </a:pPr>
            <a:endParaRPr lang="en-US" sz="1800" b="1">
              <a:solidFill>
                <a:schemeClr val="tx2"/>
              </a:solidFill>
              <a:latin typeface="Arial" charset="0"/>
            </a:endParaRPr>
          </a:p>
        </p:txBody>
      </p:sp>
      <p:sp>
        <p:nvSpPr>
          <p:cNvPr id="3077" name="Rectangle 4"/>
          <p:cNvSpPr>
            <a:spLocks noChangeArrowheads="1"/>
          </p:cNvSpPr>
          <p:nvPr/>
        </p:nvSpPr>
        <p:spPr bwMode="auto">
          <a:xfrm>
            <a:off x="685800" y="1752600"/>
            <a:ext cx="7924800" cy="76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de-DE" sz="2000">
                <a:latin typeface="Arial" charset="0"/>
              </a:rPr>
              <a:t/>
            </a:r>
            <a:br>
              <a:rPr lang="de-DE" sz="2000">
                <a:latin typeface="Arial" charset="0"/>
              </a:rPr>
            </a:b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323225" y="1974863"/>
            <a:ext cx="8572500" cy="2590800"/>
          </a:xfrm>
        </p:spPr>
        <p:txBody>
          <a:bodyPr/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600" dirty="0">
                <a:latin typeface="Arial" panose="020B0604020202020204" pitchFamily="34" charset="0"/>
              </a:rPr>
              <a:t>REAL-TIME SURVEY </a:t>
            </a:r>
            <a:br>
              <a:rPr lang="en-US" sz="3600" dirty="0">
                <a:latin typeface="Arial" panose="020B0604020202020204" pitchFamily="34" charset="0"/>
              </a:rPr>
            </a:br>
            <a:r>
              <a:rPr lang="en-US" sz="3600" dirty="0">
                <a:latin typeface="Arial" panose="020B0604020202020204" pitchFamily="34" charset="0"/>
              </a:rPr>
              <a:t>INSTRUCTION MANUAL</a:t>
            </a:r>
            <a:r>
              <a:rPr lang="en-US" sz="3000" dirty="0">
                <a:latin typeface="Arial" panose="020B0604020202020204" pitchFamily="34" charset="0"/>
              </a:rPr>
              <a:t/>
            </a:r>
            <a:br>
              <a:rPr lang="en-US" sz="3000" dirty="0">
                <a:latin typeface="Arial" panose="020B0604020202020204" pitchFamily="34" charset="0"/>
              </a:rPr>
            </a:br>
            <a:r>
              <a:rPr lang="en-US" sz="3000" dirty="0">
                <a:latin typeface="Arial" panose="020B0604020202020204" pitchFamily="34" charset="0"/>
              </a:rPr>
              <a:t/>
            </a:r>
            <a:br>
              <a:rPr lang="en-US" sz="3000" dirty="0">
                <a:latin typeface="Arial" panose="020B0604020202020204" pitchFamily="34" charset="0"/>
              </a:rPr>
            </a:br>
            <a:r>
              <a:rPr lang="en-US" sz="3000" dirty="0" smtClean="0">
                <a:latin typeface="Arial" panose="020B0604020202020204" pitchFamily="34" charset="0"/>
              </a:rPr>
              <a:t>FIELDWORK MANAGEMENT </a:t>
            </a:r>
            <a:r>
              <a:rPr lang="en-US" sz="3000" smtClean="0">
                <a:latin typeface="Arial" panose="020B0604020202020204" pitchFamily="34" charset="0"/>
              </a:rPr>
              <a:t/>
            </a:r>
            <a:br>
              <a:rPr lang="en-US" sz="3000" smtClean="0">
                <a:latin typeface="Arial" panose="020B0604020202020204" pitchFamily="34" charset="0"/>
              </a:rPr>
            </a:br>
            <a:r>
              <a:rPr lang="en-US" sz="3000" u="sng">
                <a:latin typeface="Arial" panose="020B0604020202020204" pitchFamily="34" charset="0"/>
              </a:rPr>
              <a:t>rbfgambia.rtsurvey.com</a:t>
            </a:r>
            <a:endParaRPr lang="en-US" sz="3000" u="sng" dirty="0">
              <a:latin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34667" y="287867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Subtitle 6"/>
          <p:cNvSpPr>
            <a:spLocks noGrp="1"/>
          </p:cNvSpPr>
          <p:nvPr/>
        </p:nvSpPr>
        <p:spPr bwMode="auto">
          <a:xfrm>
            <a:off x="285750" y="4000500"/>
            <a:ext cx="857250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000"/>
              </a:buClr>
              <a:buSzPct val="60000"/>
              <a:buFont typeface="Wingdings" pitchFamily="2" charset="2"/>
              <a:buNone/>
              <a:defRPr sz="28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000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000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Arial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000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8000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Arial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endParaRPr lang="en-US" sz="2400" b="1" dirty="0" smtClean="0">
              <a:latin typeface="+mj-lt"/>
            </a:endParaRPr>
          </a:p>
          <a:p>
            <a:endParaRPr lang="en-US" sz="2400" b="1" dirty="0">
              <a:latin typeface="+mj-lt"/>
            </a:endParaRPr>
          </a:p>
          <a:p>
            <a:r>
              <a:rPr lang="en-US" sz="2400" b="1" smtClean="0">
                <a:latin typeface="+mj-lt"/>
              </a:rPr>
              <a:t>Real-Time </a:t>
            </a:r>
            <a:r>
              <a:rPr lang="en-US" sz="2400" b="1" smtClean="0">
                <a:latin typeface="+mj-lt"/>
              </a:rPr>
              <a:t>Analytics</a:t>
            </a:r>
          </a:p>
          <a:p>
            <a:r>
              <a:rPr lang="en-US" sz="1800" b="1" smtClean="0">
                <a:latin typeface="+mj-lt"/>
              </a:rPr>
              <a:t>Gambia</a:t>
            </a:r>
          </a:p>
          <a:p>
            <a:r>
              <a:rPr lang="en-US" sz="1800" b="1" smtClean="0">
                <a:latin typeface="+mj-lt"/>
              </a:rPr>
              <a:t>2018 </a:t>
            </a:r>
            <a:r>
              <a:rPr lang="en-US" sz="1800" b="1" smtClean="0">
                <a:latin typeface="+mj-lt"/>
              </a:rPr>
              <a:t>- </a:t>
            </a:r>
            <a:r>
              <a:rPr lang="en-US" sz="1800" b="1" smtClean="0">
                <a:latin typeface="+mj-lt"/>
              </a:rPr>
              <a:t>April</a:t>
            </a:r>
            <a:endParaRPr lang="en-US" sz="1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555868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>
                <a:latin typeface="Arial" panose="020B0604020202020204" pitchFamily="34" charset="0"/>
              </a:rPr>
              <a:t>4.3. </a:t>
            </a:r>
            <a:r>
              <a:rPr lang="en-US" sz="2800" dirty="0">
                <a:latin typeface="Arial" panose="020B0604020202020204" pitchFamily="34" charset="0"/>
              </a:rPr>
              <a:t>Communication </a:t>
            </a:r>
            <a:r>
              <a:rPr lang="en-US" sz="2800" dirty="0" smtClean="0">
                <a:latin typeface="Arial" panose="020B0604020202020204" pitchFamily="34" charset="0"/>
              </a:rPr>
              <a:t>(4)</a:t>
            </a:r>
            <a:endParaRPr lang="en-US" sz="2800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1504800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35373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Oval 7"/>
          <p:cNvSpPr/>
          <p:nvPr/>
        </p:nvSpPr>
        <p:spPr bwMode="auto">
          <a:xfrm>
            <a:off x="2443766" y="1933310"/>
            <a:ext cx="1137633" cy="296961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36876" flipV="1">
            <a:off x="3432873" y="1994488"/>
            <a:ext cx="479262" cy="591160"/>
          </a:xfrm>
          <a:prstGeom prst="rect">
            <a:avLst/>
          </a:prstGeom>
          <a:noFill/>
        </p:spPr>
      </p:pic>
      <p:sp>
        <p:nvSpPr>
          <p:cNvPr id="11" name="Right Arrow 10"/>
          <p:cNvSpPr/>
          <p:nvPr/>
        </p:nvSpPr>
        <p:spPr bwMode="auto">
          <a:xfrm>
            <a:off x="3986676" y="3352800"/>
            <a:ext cx="1135743" cy="533400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9304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5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7695" y="1506940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400" y="1506940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Oval 6"/>
          <p:cNvSpPr/>
          <p:nvPr/>
        </p:nvSpPr>
        <p:spPr bwMode="auto">
          <a:xfrm>
            <a:off x="2286000" y="2146874"/>
            <a:ext cx="1143000" cy="291525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36876" flipV="1">
            <a:off x="3392081" y="2216217"/>
            <a:ext cx="533547" cy="678070"/>
          </a:xfrm>
          <a:prstGeom prst="rect">
            <a:avLst/>
          </a:prstGeom>
          <a:noFill/>
        </p:spPr>
      </p:pic>
      <p:sp>
        <p:nvSpPr>
          <p:cNvPr id="9" name="Right Arrow 8"/>
          <p:cNvSpPr/>
          <p:nvPr/>
        </p:nvSpPr>
        <p:spPr bwMode="auto">
          <a:xfrm>
            <a:off x="3986676" y="3352800"/>
            <a:ext cx="1135743" cy="533400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>
                <a:latin typeface="Arial" panose="020B0604020202020204" pitchFamily="34" charset="0"/>
              </a:rPr>
              <a:t>4.3. Communication (5)</a:t>
            </a:r>
            <a:endParaRPr 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5982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5" name="Picture 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691" y="1502525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502525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Oval 7"/>
          <p:cNvSpPr/>
          <p:nvPr/>
        </p:nvSpPr>
        <p:spPr bwMode="auto">
          <a:xfrm>
            <a:off x="2782825" y="2438400"/>
            <a:ext cx="1057641" cy="228600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397717" flipV="1">
            <a:off x="3808776" y="2401978"/>
            <a:ext cx="389706" cy="530045"/>
          </a:xfrm>
          <a:prstGeom prst="rect">
            <a:avLst/>
          </a:prstGeom>
          <a:noFill/>
        </p:spPr>
      </p:pic>
      <p:sp>
        <p:nvSpPr>
          <p:cNvPr id="10" name="Right Arrow 9"/>
          <p:cNvSpPr/>
          <p:nvPr/>
        </p:nvSpPr>
        <p:spPr bwMode="auto">
          <a:xfrm>
            <a:off x="4323456" y="3417125"/>
            <a:ext cx="1135743" cy="533400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>
                <a:latin typeface="Arial" panose="020B0604020202020204" pitchFamily="34" charset="0"/>
              </a:rPr>
              <a:t>4.3. Communication (6)</a:t>
            </a:r>
            <a:endParaRPr 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50162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>
                <a:latin typeface="Arial" panose="020B0604020202020204" pitchFamily="34" charset="0"/>
              </a:rPr>
              <a:t>4.3. </a:t>
            </a:r>
            <a:r>
              <a:rPr lang="en-US" sz="2800" dirty="0">
                <a:latin typeface="Arial" panose="020B0604020202020204" pitchFamily="34" charset="0"/>
              </a:rPr>
              <a:t>Communication </a:t>
            </a:r>
            <a:r>
              <a:rPr lang="en-US" sz="2800" dirty="0" smtClean="0">
                <a:latin typeface="Arial" panose="020B0604020202020204" pitchFamily="34" charset="0"/>
              </a:rPr>
              <a:t>(7)</a:t>
            </a:r>
            <a:endParaRPr lang="en-US" sz="2800" dirty="0">
              <a:latin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17" y="1438200"/>
            <a:ext cx="3074514" cy="4896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14" y="1423617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Oval 6"/>
          <p:cNvSpPr/>
          <p:nvPr/>
        </p:nvSpPr>
        <p:spPr bwMode="auto">
          <a:xfrm>
            <a:off x="2514600" y="2564980"/>
            <a:ext cx="1188196" cy="330619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>
            <a:off x="4265206" y="3352800"/>
            <a:ext cx="857213" cy="533400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36876" flipV="1">
            <a:off x="3658960" y="2669740"/>
            <a:ext cx="466276" cy="5911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995005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Arial" panose="020B0604020202020204" pitchFamily="34" charset="0"/>
              </a:rPr>
              <a:t>IV. </a:t>
            </a:r>
            <a:r>
              <a:rPr lang="en-US" dirty="0" smtClean="0">
                <a:cs typeface="Arial" panose="020B0604020202020204" pitchFamily="34" charset="0"/>
              </a:rPr>
              <a:t>Analytics and Reports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71564"/>
            <a:ext cx="8620919" cy="1628835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800" dirty="0" smtClean="0"/>
              <a:t>In order to see the real-time reports for your project, you can go to </a:t>
            </a:r>
            <a:r>
              <a:rPr lang="en-US" sz="1800" b="1" dirty="0" smtClean="0"/>
              <a:t>Analytics &amp; Reports</a:t>
            </a:r>
            <a:r>
              <a:rPr lang="en-US" sz="1800" dirty="0" smtClean="0"/>
              <a:t>, click on the button        of which report you want to see, wait for a moment to generate it, and then scroll down the screen to see the report chosen.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87646" t="46789" r="9180" b="48505"/>
          <a:stretch/>
        </p:blipFill>
        <p:spPr>
          <a:xfrm>
            <a:off x="3581400" y="2012948"/>
            <a:ext cx="487680" cy="40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4861" t="14583" r="10176" b="6250"/>
          <a:stretch/>
        </p:blipFill>
        <p:spPr>
          <a:xfrm>
            <a:off x="6096000" y="3600449"/>
            <a:ext cx="3048000" cy="25121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2" y="3038518"/>
            <a:ext cx="5562600" cy="3454141"/>
          </a:xfrm>
          <a:prstGeom prst="rect">
            <a:avLst/>
          </a:prstGeom>
        </p:spPr>
      </p:pic>
      <p:sp>
        <p:nvSpPr>
          <p:cNvPr id="13" name="Left Arrow 12"/>
          <p:cNvSpPr/>
          <p:nvPr/>
        </p:nvSpPr>
        <p:spPr>
          <a:xfrm rot="10800000">
            <a:off x="5739614" y="4953000"/>
            <a:ext cx="356386" cy="177186"/>
          </a:xfrm>
          <a:prstGeom prst="lef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0682" y="4114800"/>
            <a:ext cx="1214718" cy="3048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7" name="Picture 16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64219">
            <a:off x="1686008" y="5371800"/>
            <a:ext cx="278765" cy="35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6249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25230" t="15378" r="23011" b="10137"/>
          <a:stretch/>
        </p:blipFill>
        <p:spPr>
          <a:xfrm>
            <a:off x="266085" y="2875218"/>
            <a:ext cx="4508718" cy="352856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74598" t="23958" r="14274" b="58334"/>
          <a:stretch/>
        </p:blipFill>
        <p:spPr>
          <a:xfrm>
            <a:off x="6734175" y="2360646"/>
            <a:ext cx="1447800" cy="1295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Arial" panose="020B0604020202020204" pitchFamily="34" charset="0"/>
              </a:rPr>
              <a:t>IV. </a:t>
            </a:r>
            <a:r>
              <a:rPr lang="en-US" dirty="0" smtClean="0">
                <a:cs typeface="Arial" panose="020B0604020202020204" pitchFamily="34" charset="0"/>
              </a:rPr>
              <a:t>Analytics and Reports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027" y="1354087"/>
            <a:ext cx="8620919" cy="127150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 smtClean="0"/>
              <a:t>You can also </a:t>
            </a:r>
            <a:r>
              <a:rPr lang="en-US" sz="1800" b="1" dirty="0"/>
              <a:t>download table </a:t>
            </a:r>
            <a:r>
              <a:rPr lang="en-US" sz="1800" dirty="0"/>
              <a:t>as excel file </a:t>
            </a:r>
            <a:r>
              <a:rPr lang="en-US" sz="1800" dirty="0" smtClean="0"/>
              <a:t>by clicking on the button                    below the table or </a:t>
            </a:r>
            <a:r>
              <a:rPr lang="en-US" sz="1800" dirty="0"/>
              <a:t>the </a:t>
            </a:r>
            <a:r>
              <a:rPr lang="en-US" sz="1800" b="1" dirty="0"/>
              <a:t>chart</a:t>
            </a:r>
            <a:r>
              <a:rPr lang="en-US" sz="1800" dirty="0"/>
              <a:t> as image </a:t>
            </a:r>
            <a:r>
              <a:rPr lang="en-US" sz="1800" dirty="0" smtClean="0"/>
              <a:t>by clicking on the button        and choose the type of image file that you want to save.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l="25988" t="83333" r="65227" b="11458"/>
          <a:stretch/>
        </p:blipFill>
        <p:spPr>
          <a:xfrm>
            <a:off x="7331489" y="1420872"/>
            <a:ext cx="1223549" cy="4078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/>
          <a:srcRect l="46486" t="36459" r="13982" b="16667"/>
          <a:stretch/>
        </p:blipFill>
        <p:spPr>
          <a:xfrm>
            <a:off x="4876800" y="4061643"/>
            <a:ext cx="3657600" cy="24384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 flipH="1" flipV="1">
            <a:off x="7648575" y="3656046"/>
            <a:ext cx="783828" cy="53745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4"/>
          <a:srcRect l="83547" t="37481" r="13982" b="58125"/>
          <a:stretch/>
        </p:blipFill>
        <p:spPr>
          <a:xfrm>
            <a:off x="6767610" y="1799337"/>
            <a:ext cx="381000" cy="381000"/>
          </a:xfrm>
          <a:prstGeom prst="rect">
            <a:avLst/>
          </a:prstGeom>
        </p:spPr>
      </p:pic>
      <p:sp>
        <p:nvSpPr>
          <p:cNvPr id="25" name="Oval 24"/>
          <p:cNvSpPr/>
          <p:nvPr/>
        </p:nvSpPr>
        <p:spPr bwMode="auto">
          <a:xfrm>
            <a:off x="266085" y="6053928"/>
            <a:ext cx="953115" cy="316515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2508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341677"/>
            <a:ext cx="9067800" cy="2204914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/>
              <a:t>It’s possible for you to download the CSV Datasets of all interviews of your project. You just need to go to </a:t>
            </a:r>
            <a:r>
              <a:rPr lang="en-US" sz="1800" b="1" dirty="0"/>
              <a:t>Final Deliverables</a:t>
            </a:r>
            <a:r>
              <a:rPr lang="en-US" sz="1800" dirty="0"/>
              <a:t> </a:t>
            </a:r>
            <a:r>
              <a:rPr lang="en-US" sz="1800" dirty="0">
                <a:sym typeface="Wingdings" panose="05000000000000000000" pitchFamily="2" charset="2"/>
              </a:rPr>
              <a:t></a:t>
            </a:r>
            <a:r>
              <a:rPr lang="en-US" sz="1800" dirty="0"/>
              <a:t> </a:t>
            </a:r>
            <a:r>
              <a:rPr lang="en-US" sz="1800" b="1" dirty="0"/>
              <a:t>CSV Datasets</a:t>
            </a:r>
            <a:r>
              <a:rPr lang="en-US" sz="1800" dirty="0"/>
              <a:t> </a:t>
            </a:r>
            <a:r>
              <a:rPr lang="en-US" sz="1800" dirty="0">
                <a:sym typeface="Wingdings" panose="05000000000000000000" pitchFamily="2" charset="2"/>
              </a:rPr>
              <a:t> you’ll see the list of datasets in the </a:t>
            </a:r>
            <a:r>
              <a:rPr lang="en-US" sz="1800" b="1" dirty="0">
                <a:sym typeface="Wingdings" panose="05000000000000000000" pitchFamily="2" charset="2"/>
              </a:rPr>
              <a:t>Form Family </a:t>
            </a:r>
            <a:r>
              <a:rPr lang="en-US" sz="1800" dirty="0">
                <a:sym typeface="Wingdings" panose="05000000000000000000" pitchFamily="2" charset="2"/>
              </a:rPr>
              <a:t>tab. </a:t>
            </a:r>
            <a:r>
              <a:rPr lang="en-US" sz="1800" dirty="0" smtClean="0"/>
              <a:t>Then you just need to click on the date time showed in the column </a:t>
            </a:r>
            <a:r>
              <a:rPr lang="en-US" sz="1800" b="1" dirty="0" smtClean="0"/>
              <a:t>Updated Finalized CSV Data </a:t>
            </a:r>
            <a:r>
              <a:rPr lang="en-US" sz="1800" dirty="0" smtClean="0"/>
              <a:t>of that dataset </a:t>
            </a:r>
            <a:r>
              <a:rPr lang="en-US" sz="1800" dirty="0" smtClean="0">
                <a:sym typeface="Wingdings" panose="05000000000000000000" pitchFamily="2" charset="2"/>
              </a:rPr>
              <a:t></a:t>
            </a:r>
            <a:r>
              <a:rPr lang="en-US" sz="1800" dirty="0" smtClean="0"/>
              <a:t> </a:t>
            </a:r>
            <a:r>
              <a:rPr lang="en-US" sz="1800" b="1" dirty="0" smtClean="0"/>
              <a:t>save file</a:t>
            </a:r>
            <a:r>
              <a:rPr lang="en-US" sz="1800" dirty="0" smtClean="0"/>
              <a:t> </a:t>
            </a:r>
            <a:r>
              <a:rPr lang="en-US" sz="1800" dirty="0">
                <a:sym typeface="Wingdings" panose="05000000000000000000" pitchFamily="2" charset="2"/>
              </a:rPr>
              <a:t></a:t>
            </a:r>
            <a:r>
              <a:rPr lang="en-US" sz="1800" b="1" dirty="0" smtClean="0"/>
              <a:t> </a:t>
            </a:r>
            <a:r>
              <a:rPr lang="en-US" sz="1800" dirty="0" smtClean="0"/>
              <a:t>Press </a:t>
            </a:r>
            <a:r>
              <a:rPr lang="en-US" sz="1800" b="1" dirty="0" smtClean="0"/>
              <a:t>OK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cxnSp>
        <p:nvCxnSpPr>
          <p:cNvPr id="14" name="Straight Arrow Connector 13"/>
          <p:cNvCxnSpPr/>
          <p:nvPr/>
        </p:nvCxnSpPr>
        <p:spPr bwMode="auto">
          <a:xfrm flipV="1">
            <a:off x="1600200" y="5382081"/>
            <a:ext cx="0" cy="326533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sp>
        <p:nvSpPr>
          <p:cNvPr id="17" name="Title 1"/>
          <p:cNvSpPr txBox="1">
            <a:spLocks/>
          </p:cNvSpPr>
          <p:nvPr/>
        </p:nvSpPr>
        <p:spPr bwMode="auto">
          <a:xfrm>
            <a:off x="741362" y="218078"/>
            <a:ext cx="779303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8000"/>
                </a:solidFill>
                <a:latin typeface="Arial"/>
                <a:ea typeface="+mj-ea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kern="0" smtClean="0">
                <a:cs typeface="Arial" panose="020B0604020202020204" pitchFamily="34" charset="0"/>
              </a:rPr>
              <a:t>V</a:t>
            </a:r>
            <a:r>
              <a:rPr lang="en-US" kern="0" dirty="0" smtClean="0">
                <a:cs typeface="Arial" panose="020B0604020202020204" pitchFamily="34" charset="0"/>
              </a:rPr>
              <a:t>. Final Deliverables</a:t>
            </a:r>
          </a:p>
          <a:p>
            <a:r>
              <a:rPr lang="en-US" kern="0" dirty="0" smtClean="0"/>
              <a:t>1. CSV Datasets</a:t>
            </a:r>
            <a:endParaRPr lang="en-US" kern="0" dirty="0"/>
          </a:p>
        </p:txBody>
      </p:sp>
      <p:sp>
        <p:nvSpPr>
          <p:cNvPr id="9" name="TextBox 8"/>
          <p:cNvSpPr txBox="1"/>
          <p:nvPr/>
        </p:nvSpPr>
        <p:spPr>
          <a:xfrm>
            <a:off x="2076450" y="5545348"/>
            <a:ext cx="30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3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21506"/>
          <a:stretch/>
        </p:blipFill>
        <p:spPr>
          <a:xfrm>
            <a:off x="90055" y="3124200"/>
            <a:ext cx="8763000" cy="3276600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 bwMode="auto">
          <a:xfrm>
            <a:off x="2514600" y="5776180"/>
            <a:ext cx="1219200" cy="3048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273627" y="5072843"/>
            <a:ext cx="1295400" cy="288000"/>
          </a:xfrm>
          <a:prstGeom prst="ellipse">
            <a:avLst/>
          </a:prstGeom>
          <a:noFill/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pic>
        <p:nvPicPr>
          <p:cNvPr id="18" name="Picture 1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82036">
            <a:off x="3325809" y="5833557"/>
            <a:ext cx="317219" cy="417464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485452">
            <a:off x="4084766" y="5185898"/>
            <a:ext cx="437100" cy="516078"/>
          </a:xfrm>
          <a:prstGeom prst="rect">
            <a:avLst/>
          </a:prstGeom>
        </p:spPr>
      </p:pic>
      <p:pic>
        <p:nvPicPr>
          <p:cNvPr id="15" name="Picture 1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485452">
            <a:off x="5745384" y="5849093"/>
            <a:ext cx="437100" cy="51607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489363" y="5030241"/>
            <a:ext cx="22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29927" y="5459521"/>
            <a:ext cx="22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2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079106" y="4982272"/>
            <a:ext cx="22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3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98055" y="5535021"/>
            <a:ext cx="22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78778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375" y="1409477"/>
            <a:ext cx="8534400" cy="1295399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800" dirty="0" smtClean="0"/>
              <a:t>Similarly, in </a:t>
            </a:r>
            <a:r>
              <a:rPr lang="en-US" sz="1800" b="1" dirty="0" smtClean="0"/>
              <a:t>Final Deliverables</a:t>
            </a:r>
            <a:r>
              <a:rPr lang="en-US" sz="1800" dirty="0" smtClean="0"/>
              <a:t> </a:t>
            </a:r>
            <a:r>
              <a:rPr lang="en-US" sz="1800" dirty="0" smtClean="0">
                <a:sym typeface="Wingdings" panose="05000000000000000000" pitchFamily="2" charset="2"/>
              </a:rPr>
              <a:t> </a:t>
            </a:r>
            <a:r>
              <a:rPr lang="en-US" sz="1800" b="1" dirty="0" smtClean="0">
                <a:sym typeface="Wingdings" panose="05000000000000000000" pitchFamily="2" charset="2"/>
              </a:rPr>
              <a:t>Stata</a:t>
            </a:r>
            <a:r>
              <a:rPr lang="en-US" sz="1800" b="1" dirty="0" smtClean="0"/>
              <a:t> Datasets (*)</a:t>
            </a:r>
            <a:r>
              <a:rPr lang="en-US" sz="1800" dirty="0" smtClean="0"/>
              <a:t>, you can download</a:t>
            </a:r>
            <a:r>
              <a:rPr lang="en-US" sz="1800" dirty="0"/>
              <a:t> </a:t>
            </a:r>
            <a:r>
              <a:rPr lang="en-US" sz="1800" dirty="0" smtClean="0"/>
              <a:t>the dataset by clicking on the button         in the </a:t>
            </a:r>
            <a:r>
              <a:rPr lang="en-US" sz="1800" b="1" dirty="0" smtClean="0"/>
              <a:t>Dataset</a:t>
            </a:r>
            <a:r>
              <a:rPr lang="en-US" sz="1800" dirty="0" smtClean="0"/>
              <a:t> column of the row displaying the form whose </a:t>
            </a:r>
            <a:r>
              <a:rPr lang="en-US" sz="1800" dirty="0"/>
              <a:t>S</a:t>
            </a:r>
            <a:r>
              <a:rPr lang="en-US" sz="1800" dirty="0" smtClean="0"/>
              <a:t>tata dataset you want to download.  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11" name="Title 1"/>
          <p:cNvSpPr txBox="1">
            <a:spLocks/>
          </p:cNvSpPr>
          <p:nvPr/>
        </p:nvSpPr>
        <p:spPr bwMode="auto">
          <a:xfrm>
            <a:off x="741362" y="218078"/>
            <a:ext cx="779303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8000"/>
                </a:solidFill>
                <a:latin typeface="Arial"/>
                <a:ea typeface="+mj-ea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kern="0" smtClean="0">
                <a:cs typeface="Arial" panose="020B0604020202020204" pitchFamily="34" charset="0"/>
              </a:rPr>
              <a:t>V</a:t>
            </a:r>
            <a:r>
              <a:rPr lang="en-US" kern="0" dirty="0" smtClean="0">
                <a:cs typeface="Arial" panose="020B0604020202020204" pitchFamily="34" charset="0"/>
              </a:rPr>
              <a:t>. Final Deliverables</a:t>
            </a:r>
          </a:p>
          <a:p>
            <a:r>
              <a:rPr lang="en-US" kern="0" dirty="0"/>
              <a:t>2</a:t>
            </a:r>
            <a:r>
              <a:rPr lang="en-US" kern="0" dirty="0" smtClean="0"/>
              <a:t>. Stata Datasets (1)</a:t>
            </a:r>
            <a:endParaRPr lang="en-US" kern="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871438"/>
            <a:ext cx="419100" cy="371475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57175" y="3157821"/>
            <a:ext cx="8610600" cy="2133601"/>
            <a:chOff x="312593" y="3166837"/>
            <a:chExt cx="8610600" cy="2133601"/>
          </a:xfrm>
        </p:grpSpPr>
        <p:grpSp>
          <p:nvGrpSpPr>
            <p:cNvPr id="9" name="Group 8"/>
            <p:cNvGrpSpPr/>
            <p:nvPr/>
          </p:nvGrpSpPr>
          <p:grpSpPr>
            <a:xfrm>
              <a:off x="312593" y="3166837"/>
              <a:ext cx="2190750" cy="2133601"/>
              <a:chOff x="228600" y="3839190"/>
              <a:chExt cx="2190750" cy="1899964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3"/>
              <a:srcRect t="44703"/>
              <a:stretch/>
            </p:blipFill>
            <p:spPr>
              <a:xfrm>
                <a:off x="228600" y="3839190"/>
                <a:ext cx="2190750" cy="1899964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8600" y="4717594"/>
                <a:ext cx="2023536" cy="342948"/>
              </a:xfrm>
              <a:prstGeom prst="rect">
                <a:avLst/>
              </a:prstGeom>
            </p:spPr>
          </p:pic>
        </p:grp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3343" y="3166837"/>
              <a:ext cx="6419850" cy="6096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47925" y="3776437"/>
              <a:ext cx="6419850" cy="1400175"/>
            </a:xfrm>
            <a:prstGeom prst="rect">
              <a:avLst/>
            </a:prstGeom>
          </p:spPr>
        </p:pic>
      </p:grpSp>
      <p:sp>
        <p:nvSpPr>
          <p:cNvPr id="18" name="Rounded Rectangle 17"/>
          <p:cNvSpPr/>
          <p:nvPr/>
        </p:nvSpPr>
        <p:spPr bwMode="auto">
          <a:xfrm>
            <a:off x="2438400" y="3810000"/>
            <a:ext cx="453643" cy="414622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122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819335"/>
            <a:ext cx="8361362" cy="4038600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    </a:t>
            </a:r>
            <a:r>
              <a:rPr lang="en-US" b="1" dirty="0" smtClean="0"/>
              <a:t>RTA</a:t>
            </a:r>
            <a:r>
              <a:rPr lang="en-US" dirty="0"/>
              <a:t> </a:t>
            </a:r>
            <a:r>
              <a:rPr lang="en-US" dirty="0" smtClean="0"/>
              <a:t>Contacts: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smtClean="0"/>
              <a:t>Real Time Analytics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i="1" dirty="0" smtClean="0"/>
              <a:t>Address: Suite </a:t>
            </a:r>
            <a:r>
              <a:rPr lang="en-US" dirty="0" smtClean="0"/>
              <a:t>1101-1102, </a:t>
            </a:r>
            <a:r>
              <a:rPr lang="en-US" dirty="0"/>
              <a:t>45 </a:t>
            </a:r>
            <a:r>
              <a:rPr lang="en-US" dirty="0" smtClean="0"/>
              <a:t>Vo </a:t>
            </a:r>
            <a:r>
              <a:rPr lang="en-US" dirty="0" err="1" smtClean="0"/>
              <a:t>Thi</a:t>
            </a:r>
            <a:r>
              <a:rPr lang="en-US" dirty="0" smtClean="0"/>
              <a:t> Sau </a:t>
            </a:r>
            <a:r>
              <a:rPr lang="en-US" dirty="0" err="1" smtClean="0"/>
              <a:t>st.</a:t>
            </a:r>
            <a:r>
              <a:rPr lang="en-US" dirty="0" smtClean="0"/>
              <a:t>, District </a:t>
            </a:r>
            <a:r>
              <a:rPr lang="en-US" dirty="0"/>
              <a:t>1, </a:t>
            </a:r>
            <a:r>
              <a:rPr lang="en-US" dirty="0" smtClean="0"/>
              <a:t>Ho Chi Minh city, Vietnam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i="1" dirty="0"/>
              <a:t>Email: </a:t>
            </a:r>
            <a:r>
              <a:rPr lang="en-US" dirty="0">
                <a:hlinkClick r:id="rId2"/>
              </a:rPr>
              <a:t>info@rta.vn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i="1" dirty="0"/>
              <a:t>Website: </a:t>
            </a:r>
            <a:r>
              <a:rPr lang="en-US" dirty="0">
                <a:hlinkClick r:id="rId3"/>
              </a:rPr>
              <a:t>www.rta.vn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047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228600" y="1377003"/>
            <a:ext cx="8097838" cy="4843758"/>
          </a:xfrm>
        </p:spPr>
        <p:txBody>
          <a:bodyPr/>
          <a:lstStyle/>
          <a:p>
            <a:pPr marL="514350" indent="-514350">
              <a:lnSpc>
                <a:spcPct val="200000"/>
              </a:lnSpc>
              <a:buSzPct val="100000"/>
              <a:buAutoNum type="romanUcPeriod"/>
            </a:pPr>
            <a:r>
              <a:rPr lang="en-US" sz="2000" b="1" dirty="0" smtClean="0">
                <a:cs typeface="Arial" panose="020B0604020202020204" pitchFamily="34" charset="0"/>
              </a:rPr>
              <a:t>Dashboard</a:t>
            </a:r>
          </a:p>
          <a:p>
            <a:pPr marL="514350" indent="-514350">
              <a:lnSpc>
                <a:spcPct val="200000"/>
              </a:lnSpc>
              <a:buSzPct val="100000"/>
              <a:buAutoNum type="romanUcPeriod"/>
            </a:pPr>
            <a:r>
              <a:rPr lang="en-US" sz="2000" b="1" smtClean="0">
                <a:cs typeface="Arial" panose="020B0604020202020204" pitchFamily="34" charset="0"/>
              </a:rPr>
              <a:t>Fieldwork Management</a:t>
            </a:r>
          </a:p>
          <a:p>
            <a:pPr marL="514350" indent="-514350">
              <a:lnSpc>
                <a:spcPct val="200000"/>
              </a:lnSpc>
              <a:buSzPct val="100000"/>
              <a:buAutoNum type="romanUcPeriod"/>
            </a:pPr>
            <a:r>
              <a:rPr lang="en-US" sz="2000" b="1" smtClean="0">
                <a:cs typeface="Arial" panose="020B0604020202020204" pitchFamily="34" charset="0"/>
              </a:rPr>
              <a:t>Communication</a:t>
            </a:r>
          </a:p>
          <a:p>
            <a:pPr marL="514350" indent="-514350">
              <a:lnSpc>
                <a:spcPct val="200000"/>
              </a:lnSpc>
              <a:buSzPct val="100000"/>
              <a:buAutoNum type="romanUcPeriod"/>
            </a:pPr>
            <a:r>
              <a:rPr lang="en-US" sz="2000" b="1" smtClean="0">
                <a:cs typeface="Arial" panose="020B0604020202020204" pitchFamily="34" charset="0"/>
              </a:rPr>
              <a:t>Analytics and Reports</a:t>
            </a:r>
          </a:p>
          <a:p>
            <a:pPr marL="514350" indent="-514350">
              <a:lnSpc>
                <a:spcPct val="200000"/>
              </a:lnSpc>
              <a:buSzPct val="100000"/>
              <a:buAutoNum type="romanUcPeriod"/>
            </a:pPr>
            <a:r>
              <a:rPr lang="en-US" sz="2000" b="1" smtClean="0">
                <a:cs typeface="Arial" panose="020B0604020202020204" pitchFamily="34" charset="0"/>
              </a:rPr>
              <a:t>Final </a:t>
            </a:r>
            <a:r>
              <a:rPr lang="en-US" sz="2000" b="1" dirty="0" smtClean="0">
                <a:cs typeface="Arial" panose="020B0604020202020204" pitchFamily="34" charset="0"/>
              </a:rPr>
              <a:t>Deliverables</a:t>
            </a:r>
          </a:p>
          <a:p>
            <a:pPr marL="914400" lvl="1" indent="-514350">
              <a:lnSpc>
                <a:spcPct val="200000"/>
              </a:lnSpc>
              <a:buSzPct val="100000"/>
              <a:buFont typeface="+mj-lt"/>
              <a:buAutoNum type="arabicPeriod"/>
            </a:pPr>
            <a:r>
              <a:rPr lang="en-US" sz="1800" b="1" dirty="0" smtClean="0">
                <a:cs typeface="Arial" panose="020B0604020202020204" pitchFamily="34" charset="0"/>
              </a:rPr>
              <a:t>CSV Datasets</a:t>
            </a:r>
          </a:p>
          <a:p>
            <a:pPr marL="914400" lvl="1" indent="-514350">
              <a:lnSpc>
                <a:spcPct val="200000"/>
              </a:lnSpc>
              <a:buSzPct val="100000"/>
              <a:buFont typeface="+mj-lt"/>
              <a:buAutoNum type="arabicPeriod"/>
            </a:pPr>
            <a:r>
              <a:rPr lang="en-US" sz="1800" b="1" dirty="0" smtClean="0">
                <a:cs typeface="Arial" panose="020B0604020202020204" pitchFamily="34" charset="0"/>
              </a:rPr>
              <a:t>Stata Datasets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741362" y="145473"/>
            <a:ext cx="779303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8000"/>
                </a:solidFill>
                <a:latin typeface="Arial"/>
                <a:ea typeface="+mj-ea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2800" kern="0" smtClean="0">
                <a:latin typeface="Arial" panose="020B0604020202020204" pitchFamily="34" charset="0"/>
              </a:rPr>
              <a:t>Table of contents</a:t>
            </a:r>
            <a:endParaRPr lang="en-US" sz="2800" kern="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5326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76200" y="1295400"/>
            <a:ext cx="9220200" cy="826354"/>
          </a:xfrm>
        </p:spPr>
        <p:txBody>
          <a:bodyPr/>
          <a:lstStyle/>
          <a:p>
            <a:pPr algn="just">
              <a:lnSpc>
                <a:spcPct val="150000"/>
              </a:lnSpc>
            </a:pPr>
            <a:r>
              <a:rPr lang="en-US" sz="1700" dirty="0" smtClean="0"/>
              <a:t>After logging-in the site of papi.rta.vn by the account provided to each Survey owner, you’ll see the screen as following, you can change the language or your profile info and chat</a:t>
            </a:r>
            <a:endParaRPr lang="en-US" sz="1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cxnSp>
        <p:nvCxnSpPr>
          <p:cNvPr id="20" name="Curved Connector 19"/>
          <p:cNvCxnSpPr/>
          <p:nvPr/>
        </p:nvCxnSpPr>
        <p:spPr bwMode="auto">
          <a:xfrm rot="16200000" flipH="1">
            <a:off x="5575303" y="3485968"/>
            <a:ext cx="1852184" cy="1386679"/>
          </a:xfrm>
          <a:prstGeom prst="curvedConnector2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sp>
        <p:nvSpPr>
          <p:cNvPr id="30" name="Title 1"/>
          <p:cNvSpPr txBox="1">
            <a:spLocks/>
          </p:cNvSpPr>
          <p:nvPr/>
        </p:nvSpPr>
        <p:spPr bwMode="auto">
          <a:xfrm>
            <a:off x="838200" y="283369"/>
            <a:ext cx="7793038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8000"/>
                </a:solidFill>
                <a:latin typeface="Arial"/>
                <a:ea typeface="+mj-ea"/>
                <a:cs typeface="Arial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kern="0" dirty="0" smtClean="0">
                <a:cs typeface="Arial" panose="020B0604020202020204" pitchFamily="34" charset="0"/>
              </a:rPr>
              <a:t>I. Dashboard (1)</a:t>
            </a:r>
            <a:endParaRPr lang="en-US" kern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" y="2140233"/>
            <a:ext cx="9067800" cy="4383802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6501395" y="2812380"/>
            <a:ext cx="1046786" cy="887861"/>
            <a:chOff x="6159665" y="2974893"/>
            <a:chExt cx="1306856" cy="1138944"/>
          </a:xfrm>
        </p:grpSpPr>
        <p:sp>
          <p:nvSpPr>
            <p:cNvPr id="9" name="Rounded Rectangular Callout 8"/>
            <p:cNvSpPr/>
            <p:nvPr/>
          </p:nvSpPr>
          <p:spPr bwMode="auto">
            <a:xfrm>
              <a:off x="6159665" y="2974893"/>
              <a:ext cx="1306856" cy="1138944"/>
            </a:xfrm>
            <a:prstGeom prst="wedgeRoundRectCallout">
              <a:avLst>
                <a:gd name="adj1" fmla="val 63185"/>
                <a:gd name="adj2" fmla="val -67500"/>
                <a:gd name="adj3" fmla="val 16667"/>
              </a:avLst>
            </a:prstGeom>
            <a:solidFill>
              <a:srgbClr val="D1FF99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3"/>
            <a:srcRect r="33632"/>
            <a:stretch/>
          </p:blipFill>
          <p:spPr>
            <a:xfrm>
              <a:off x="6289002" y="3109512"/>
              <a:ext cx="1048183" cy="869704"/>
            </a:xfrm>
            <a:prstGeom prst="rect">
              <a:avLst/>
            </a:prstGeom>
          </p:spPr>
        </p:pic>
      </p:grpSp>
      <p:sp>
        <p:nvSpPr>
          <p:cNvPr id="17" name="Oval 16"/>
          <p:cNvSpPr/>
          <p:nvPr/>
        </p:nvSpPr>
        <p:spPr>
          <a:xfrm>
            <a:off x="7849527" y="2407708"/>
            <a:ext cx="1038819" cy="32247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7379415" y="2407708"/>
            <a:ext cx="420902" cy="34477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6114149" y="2404612"/>
            <a:ext cx="420902" cy="34477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7643244" y="2878068"/>
            <a:ext cx="1306856" cy="1008132"/>
            <a:chOff x="7643244" y="2878068"/>
            <a:chExt cx="1306856" cy="1008132"/>
          </a:xfrm>
        </p:grpSpPr>
        <p:sp>
          <p:nvSpPr>
            <p:cNvPr id="21" name="Rounded Rectangular Callout 20"/>
            <p:cNvSpPr/>
            <p:nvPr/>
          </p:nvSpPr>
          <p:spPr bwMode="auto">
            <a:xfrm>
              <a:off x="7643244" y="2878068"/>
              <a:ext cx="1306856" cy="1008132"/>
            </a:xfrm>
            <a:prstGeom prst="wedgeRoundRectCallout">
              <a:avLst>
                <a:gd name="adj1" fmla="val -3764"/>
                <a:gd name="adj2" fmla="val -71774"/>
                <a:gd name="adj3" fmla="val 16667"/>
              </a:avLst>
            </a:prstGeom>
            <a:solidFill>
              <a:srgbClr val="D1FF99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19729" y="2943983"/>
              <a:ext cx="1143000" cy="876301"/>
            </a:xfrm>
            <a:prstGeom prst="rect">
              <a:avLst/>
            </a:prstGeom>
          </p:spPr>
        </p:pic>
      </p:grpSp>
      <p:sp>
        <p:nvSpPr>
          <p:cNvPr id="31" name="Rounded Rectangular Callout 30"/>
          <p:cNvSpPr/>
          <p:nvPr/>
        </p:nvSpPr>
        <p:spPr bwMode="auto">
          <a:xfrm>
            <a:off x="4951296" y="2800046"/>
            <a:ext cx="1300251" cy="453170"/>
          </a:xfrm>
          <a:prstGeom prst="wedgeRoundRectCallout">
            <a:avLst>
              <a:gd name="adj1" fmla="val 58497"/>
              <a:gd name="adj2" fmla="val -71343"/>
              <a:gd name="adj3" fmla="val 16667"/>
            </a:avLst>
          </a:prstGeom>
          <a:solidFill>
            <a:srgbClr val="D1FF99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1296" y="2886727"/>
            <a:ext cx="175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+mj-lt"/>
              </a:rPr>
              <a:t>Chat real- time</a:t>
            </a:r>
            <a:endParaRPr 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455122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cs typeface="Arial" panose="020B0604020202020204" pitchFamily="34" charset="0"/>
              </a:rPr>
              <a:t>I. Dashboard (2)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04800" y="1395117"/>
            <a:ext cx="8534399" cy="1424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60000"/>
              <a:buFont typeface="Wingdings" charset="2"/>
              <a:buChar char="n"/>
              <a:defRPr sz="2800">
                <a:solidFill>
                  <a:schemeClr val="tx1"/>
                </a:solidFill>
                <a:latin typeface="+mj-lt"/>
                <a:ea typeface="+mn-ea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j-lt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j-lt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j-lt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j-lt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marL="0" indent="0" algn="just">
              <a:lnSpc>
                <a:spcPct val="150000"/>
              </a:lnSpc>
              <a:buFont typeface="Wingdings" charset="2"/>
              <a:buNone/>
            </a:pPr>
            <a:r>
              <a:rPr lang="en-US" sz="1800" kern="0" dirty="0" smtClean="0"/>
              <a:t>On the </a:t>
            </a:r>
            <a:r>
              <a:rPr lang="en-US" sz="1800" b="1" kern="0" dirty="0" smtClean="0"/>
              <a:t>Dashboard</a:t>
            </a:r>
            <a:r>
              <a:rPr lang="en-US" sz="1800" kern="0" dirty="0" smtClean="0"/>
              <a:t> screen, you can check the </a:t>
            </a:r>
            <a:r>
              <a:rPr lang="en-US" sz="1800" b="1" kern="0" dirty="0" smtClean="0"/>
              <a:t>location</a:t>
            </a:r>
            <a:r>
              <a:rPr lang="en-US" sz="1800" kern="0" dirty="0" smtClean="0"/>
              <a:t> and </a:t>
            </a:r>
            <a:r>
              <a:rPr lang="en-US" sz="1800" b="1" kern="0" dirty="0" smtClean="0"/>
              <a:t>on/offline status </a:t>
            </a:r>
            <a:r>
              <a:rPr lang="en-US" sz="1800" kern="0" dirty="0" smtClean="0"/>
              <a:t>of tablets used of your project by choosing which form assigned to the tablets, and which status that you want to check (online/ offline &lt; 1h/ offline &lt; 12h, etc.)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78697" t="18750" r="1976" b="46875"/>
          <a:stretch/>
        </p:blipFill>
        <p:spPr>
          <a:xfrm>
            <a:off x="7293428" y="3308162"/>
            <a:ext cx="1828801" cy="19867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07" y="2790235"/>
            <a:ext cx="7049728" cy="3733800"/>
          </a:xfrm>
          <a:prstGeom prst="rect">
            <a:avLst/>
          </a:prstGeom>
        </p:spPr>
      </p:pic>
      <p:sp>
        <p:nvSpPr>
          <p:cNvPr id="12" name="Left Arrow 11"/>
          <p:cNvSpPr/>
          <p:nvPr/>
        </p:nvSpPr>
        <p:spPr>
          <a:xfrm rot="10800000">
            <a:off x="6937042" y="4212965"/>
            <a:ext cx="356386" cy="177186"/>
          </a:xfrm>
          <a:prstGeom prst="lef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5090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cs typeface="Arial" panose="020B0604020202020204" pitchFamily="34" charset="0"/>
              </a:rPr>
              <a:t>I. Dashboard (3)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/>
          <a:srcRect l="16618" t="17708" r="1391" b="5208"/>
          <a:stretch/>
        </p:blipFill>
        <p:spPr>
          <a:xfrm>
            <a:off x="3038474" y="2933700"/>
            <a:ext cx="5938838" cy="355223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171450" y="1447799"/>
            <a:ext cx="8743950" cy="10627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60000"/>
              <a:buFont typeface="Wingdings" charset="2"/>
              <a:buChar char="n"/>
              <a:defRPr sz="2800">
                <a:solidFill>
                  <a:schemeClr val="tx1"/>
                </a:solidFill>
                <a:latin typeface="+mj-lt"/>
                <a:ea typeface="+mn-ea"/>
                <a:cs typeface="Arial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55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j-lt"/>
                <a:cs typeface="Arial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j-lt"/>
                <a:cs typeface="Arial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j-lt"/>
                <a:cs typeface="Arial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6600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j-lt"/>
                <a:cs typeface="Arial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marL="0" indent="0" algn="just">
              <a:lnSpc>
                <a:spcPct val="150000"/>
              </a:lnSpc>
              <a:buFont typeface="Wingdings" charset="2"/>
              <a:buNone/>
            </a:pPr>
            <a:r>
              <a:rPr lang="en-US" sz="1800" kern="0" dirty="0" smtClean="0"/>
              <a:t>For example, if choosing </a:t>
            </a:r>
            <a:r>
              <a:rPr lang="en-US" sz="1800" b="1" kern="0" dirty="0" smtClean="0"/>
              <a:t>online</a:t>
            </a:r>
            <a:r>
              <a:rPr lang="en-US" sz="1800" kern="0" dirty="0" smtClean="0"/>
              <a:t> devices, you’ll see the total number of devices that are currently online in a specific location. By clicking on that number, it’ll zoom in the device and its information like staff name, IMEI number, </a:t>
            </a:r>
            <a:r>
              <a:rPr lang="en-US" sz="1800" kern="0" dirty="0" err="1"/>
              <a:t>W</a:t>
            </a:r>
            <a:r>
              <a:rPr lang="en-US" sz="1800" kern="0" dirty="0" err="1" smtClean="0"/>
              <a:t>ifi</a:t>
            </a:r>
            <a:r>
              <a:rPr lang="en-US" sz="1800" kern="0" dirty="0" smtClean="0"/>
              <a:t>/ 3G status, etc. </a:t>
            </a:r>
            <a:endParaRPr lang="en-US" sz="1800" kern="0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32431" t="46875" r="45900" b="14583"/>
          <a:stretch/>
        </p:blipFill>
        <p:spPr>
          <a:xfrm>
            <a:off x="138112" y="3168355"/>
            <a:ext cx="2433638" cy="2433638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 bwMode="auto">
          <a:xfrm>
            <a:off x="2652712" y="4385174"/>
            <a:ext cx="3048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905169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cs typeface="Arial" panose="020B0604020202020204" pitchFamily="34" charset="0"/>
              </a:rPr>
              <a:t>II. Fieldwork Management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416948"/>
            <a:ext cx="8669338" cy="1219199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800" dirty="0" smtClean="0"/>
              <a:t>In order to hear recording files of instances submitted, you choose </a:t>
            </a:r>
            <a:r>
              <a:rPr lang="en-US" sz="1800" b="1" dirty="0" smtClean="0"/>
              <a:t>Fieldwork Management</a:t>
            </a:r>
            <a:r>
              <a:rPr lang="en-US" sz="1800" dirty="0" smtClean="0"/>
              <a:t> </a:t>
            </a:r>
            <a:r>
              <a:rPr lang="en-US" sz="1800" dirty="0" smtClean="0">
                <a:sym typeface="Wingdings" panose="05000000000000000000" pitchFamily="2" charset="2"/>
              </a:rPr>
              <a:t> </a:t>
            </a:r>
            <a:r>
              <a:rPr lang="en-US" sz="1800" b="1" dirty="0" smtClean="0">
                <a:sym typeface="Wingdings" panose="05000000000000000000" pitchFamily="2" charset="2"/>
              </a:rPr>
              <a:t>Data Entry</a:t>
            </a:r>
            <a:r>
              <a:rPr lang="en-US" sz="1800" dirty="0" smtClean="0">
                <a:sym typeface="Wingdings" panose="05000000000000000000" pitchFamily="2" charset="2"/>
              </a:rPr>
              <a:t>, then click on the button           in Finalized Data column of which form that you want to follow up</a:t>
            </a:r>
            <a:r>
              <a:rPr lang="en-US" sz="1800" dirty="0">
                <a:sym typeface="Wingdings" panose="05000000000000000000" pitchFamily="2" charset="2"/>
              </a:rPr>
              <a:t>.</a:t>
            </a:r>
            <a:endParaRPr lang="en-U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87646" t="46789" r="9180" b="48505"/>
          <a:stretch/>
        </p:blipFill>
        <p:spPr>
          <a:xfrm>
            <a:off x="6019800" y="1905000"/>
            <a:ext cx="487680" cy="406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6" y="2799452"/>
            <a:ext cx="9025444" cy="3724582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 bwMode="auto">
          <a:xfrm>
            <a:off x="228600" y="4038600"/>
            <a:ext cx="758848" cy="27687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8153400" y="5029200"/>
            <a:ext cx="685800" cy="27687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pic>
        <p:nvPicPr>
          <p:cNvPr id="14" name="Picture 13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29413">
            <a:off x="8090218" y="5097811"/>
            <a:ext cx="278765" cy="35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622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III. Communication (1)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2400" y="1447800"/>
            <a:ext cx="899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latin typeface="Arial" panose="020B0604020202020204" pitchFamily="34" charset="0"/>
              </a:rPr>
              <a:t>Communication function is for exchanging </a:t>
            </a:r>
            <a:r>
              <a:rPr lang="en-US" sz="1800" smtClean="0">
                <a:latin typeface="Arial" panose="020B0604020202020204" pitchFamily="34" charset="0"/>
              </a:rPr>
              <a:t>information between </a:t>
            </a:r>
            <a:r>
              <a:rPr lang="en-US" sz="1800" dirty="0" smtClean="0">
                <a:latin typeface="Arial" panose="020B0604020202020204" pitchFamily="34" charset="0"/>
              </a:rPr>
              <a:t>users and supervisors.</a:t>
            </a:r>
            <a:endParaRPr lang="en-US" sz="1800" dirty="0">
              <a:latin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905000"/>
            <a:ext cx="2819400" cy="4592338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 bwMode="auto">
          <a:xfrm>
            <a:off x="2362200" y="1905000"/>
            <a:ext cx="533400" cy="513486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4610029" y="3775683"/>
            <a:ext cx="800172" cy="533400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552" y="1953269"/>
            <a:ext cx="2905848" cy="4495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738709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III. Communication (2)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00" y="1530927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301" y="1524000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Right Arrow 13"/>
          <p:cNvSpPr/>
          <p:nvPr/>
        </p:nvSpPr>
        <p:spPr bwMode="auto">
          <a:xfrm>
            <a:off x="4090647" y="3338217"/>
            <a:ext cx="1135743" cy="533400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3276600" y="1676400"/>
            <a:ext cx="415636" cy="304800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397717" flipV="1">
            <a:off x="3378411" y="1722636"/>
            <a:ext cx="522932" cy="61254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8845921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C1CC371-FE3C-4739-8BCB-47CB61B78F46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600" y="1524000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5301" y="1524000"/>
            <a:ext cx="3060000" cy="48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Oval 6"/>
          <p:cNvSpPr/>
          <p:nvPr/>
        </p:nvSpPr>
        <p:spPr bwMode="auto">
          <a:xfrm>
            <a:off x="3124200" y="1676400"/>
            <a:ext cx="533400" cy="304800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397717" flipV="1">
            <a:off x="3378411" y="1722636"/>
            <a:ext cx="522932" cy="612546"/>
          </a:xfrm>
          <a:prstGeom prst="rect">
            <a:avLst/>
          </a:prstGeom>
          <a:noFill/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>
                <a:latin typeface="Arial" panose="020B0604020202020204" pitchFamily="34" charset="0"/>
              </a:rPr>
              <a:t>4.3. Communication (3)</a:t>
            </a:r>
            <a:endParaRPr lang="en-US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848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12641</TotalTime>
  <Words>565</Words>
  <Application>Microsoft Office PowerPoint</Application>
  <PresentationFormat>On-screen Show (4:3)</PresentationFormat>
  <Paragraphs>72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Tahoma</vt:lpstr>
      <vt:lpstr>Times New Roman</vt:lpstr>
      <vt:lpstr>Wingdings</vt:lpstr>
      <vt:lpstr>Blends</vt:lpstr>
      <vt:lpstr>REAL-TIME SURVEY  INSTRUCTION MANUAL  FIELDWORK MANAGEMENT  rbfgambia.rtsurvey.com</vt:lpstr>
      <vt:lpstr>PowerPoint Presentation</vt:lpstr>
      <vt:lpstr>PowerPoint Presentation</vt:lpstr>
      <vt:lpstr>I. Dashboard (2)</vt:lpstr>
      <vt:lpstr>I. Dashboard (3)</vt:lpstr>
      <vt:lpstr>II. Fieldwork Management (1)</vt:lpstr>
      <vt:lpstr>III. Communication (1)</vt:lpstr>
      <vt:lpstr>III. Communication (2)</vt:lpstr>
      <vt:lpstr>4.3. Communication (3)</vt:lpstr>
      <vt:lpstr>4.3. Communication (4)</vt:lpstr>
      <vt:lpstr>4.3. Communication (5)</vt:lpstr>
      <vt:lpstr>4.3. Communication (6)</vt:lpstr>
      <vt:lpstr>4.3. Communication (7)</vt:lpstr>
      <vt:lpstr>IV. Analytics and Reports (1)</vt:lpstr>
      <vt:lpstr>IV. Analytics and Reports (2)</vt:lpstr>
      <vt:lpstr>PowerPoint Presentation</vt:lpstr>
      <vt:lpstr>PowerPoint Presentation</vt:lpstr>
      <vt:lpstr>THANK YOU!</vt:lpstr>
    </vt:vector>
  </TitlesOfParts>
  <Company>home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Poverty Mapping Methods</dc:title>
  <dc:creator>nguyen viet cuong</dc:creator>
  <cp:lastModifiedBy>RePack by Diakov</cp:lastModifiedBy>
  <cp:revision>1202</cp:revision>
  <dcterms:created xsi:type="dcterms:W3CDTF">2003-09-29T03:53:55Z</dcterms:created>
  <dcterms:modified xsi:type="dcterms:W3CDTF">2018-04-17T10:30:28Z</dcterms:modified>
</cp:coreProperties>
</file>